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72" autoAdjust="0"/>
    <p:restoredTop sz="94660"/>
  </p:normalViewPr>
  <p:slideViewPr>
    <p:cSldViewPr>
      <p:cViewPr varScale="1">
        <p:scale>
          <a:sx n="74" d="100"/>
          <a:sy n="74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81062A-9878-4904-8FD6-55160342480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49521C-289B-4A28-A458-8AFE27CCE4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9521C-289B-4A28-A458-8AFE27CCE45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9521C-289B-4A28-A458-8AFE27CCE45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9521C-289B-4A28-A458-8AFE27CCE45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9521C-289B-4A28-A458-8AFE27CCE45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9521C-289B-4A28-A458-8AFE27CCE45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9521C-289B-4A28-A458-8AFE27CCE45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9521C-289B-4A28-A458-8AFE27CCE45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9521C-289B-4A28-A458-8AFE27CCE45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49521C-289B-4A28-A458-8AFE27CCE45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5F9D-8418-47E9-BE4C-7260279B853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5C339-6E34-4692-B6E8-6B0CEE6E9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5F9D-8418-47E9-BE4C-7260279B853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5C339-6E34-4692-B6E8-6B0CEE6E9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5F9D-8418-47E9-BE4C-7260279B853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5C339-6E34-4692-B6E8-6B0CEE6E9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5F9D-8418-47E9-BE4C-7260279B853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5C339-6E34-4692-B6E8-6B0CEE6E9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5F9D-8418-47E9-BE4C-7260279B853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5C339-6E34-4692-B6E8-6B0CEE6E9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5F9D-8418-47E9-BE4C-7260279B853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5C339-6E34-4692-B6E8-6B0CEE6E9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5F9D-8418-47E9-BE4C-7260279B853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5C339-6E34-4692-B6E8-6B0CEE6E9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5F9D-8418-47E9-BE4C-7260279B853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5C339-6E34-4692-B6E8-6B0CEE6E9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5F9D-8418-47E9-BE4C-7260279B853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5C339-6E34-4692-B6E8-6B0CEE6E9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5F9D-8418-47E9-BE4C-7260279B853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5C339-6E34-4692-B6E8-6B0CEE6E9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45F9D-8418-47E9-BE4C-7260279B853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5C339-6E34-4692-B6E8-6B0CEE6E9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45F9D-8418-47E9-BE4C-7260279B8532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5C339-6E34-4692-B6E8-6B0CEE6E97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dpd.cdc.gov/dpdx/HTML/Malaria.ht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ebmd.com/a-to-z-guides/malaria-symptoms" TargetMode="External"/><Relationship Id="rId5" Type="http://schemas.openxmlformats.org/officeDocument/2006/relationships/hyperlink" Target="http://en.wikipedia.org/wiki/Malaria" TargetMode="External"/><Relationship Id="rId4" Type="http://schemas.openxmlformats.org/officeDocument/2006/relationships/hyperlink" Target="http://www.medterms.com/script/main/art.asp?articlekey=425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7772400" cy="1470025"/>
          </a:xfrm>
        </p:spPr>
        <p:txBody>
          <a:bodyPr>
            <a:noAutofit/>
          </a:bodyPr>
          <a:lstStyle/>
          <a:p>
            <a:r>
              <a:rPr lang="en-US" sz="12500" b="1" dirty="0" smtClean="0">
                <a:solidFill>
                  <a:schemeClr val="bg1"/>
                </a:solidFill>
                <a:effectLst>
                  <a:outerShdw blurRad="38100" dist="38100" dir="2700000" sx="101000" sy="101000" algn="tl">
                    <a:srgbClr val="000000"/>
                  </a:outerShdw>
                </a:effectLst>
              </a:rPr>
              <a:t>Malaria</a:t>
            </a:r>
            <a:endParaRPr lang="en-US" sz="12500" b="1" dirty="0">
              <a:solidFill>
                <a:schemeClr val="bg1"/>
              </a:solidFill>
              <a:effectLst>
                <a:outerShdw blurRad="38100" dist="38100" dir="2700000" sx="101000" sy="101000" algn="tl">
                  <a:srgbClr val="000000"/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371600"/>
            <a:ext cx="6400800" cy="9144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effectLst>
                  <a:outerShdw blurRad="38100" dist="38100" dir="2700000" sx="101000" sy="101000" algn="tl">
                    <a:srgbClr val="000000"/>
                  </a:outerShdw>
                </a:effectLst>
              </a:rPr>
              <a:t>By: Keri Gregory</a:t>
            </a:r>
            <a:endParaRPr lang="en-US" sz="4800" b="1" dirty="0">
              <a:solidFill>
                <a:schemeClr val="bg1"/>
              </a:solidFill>
              <a:effectLst>
                <a:outerShdw blurRad="38100" dist="38100" dir="2700000" sx="101000" sy="101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sx="101000" sy="101000" algn="tl">
                    <a:srgbClr val="000000"/>
                  </a:outerShdw>
                </a:effectLst>
              </a:rPr>
              <a:t>What is Malaria???</a:t>
            </a:r>
            <a:endParaRPr lang="en-US" sz="6600" b="1" dirty="0">
              <a:solidFill>
                <a:schemeClr val="bg1"/>
              </a:solidFill>
              <a:effectLst>
                <a:outerShdw blurRad="38100" dist="38100" dir="2700000" sx="101000" sy="101000" algn="tl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667000"/>
            <a:ext cx="6858000" cy="2514600"/>
          </a:xfrm>
          <a:solidFill>
            <a:schemeClr val="bg1">
              <a:alpha val="25000"/>
            </a:schemeClr>
          </a:solidFill>
        </p:spPr>
        <p:txBody>
          <a:bodyPr/>
          <a:lstStyle/>
          <a:p>
            <a:pPr>
              <a:buNone/>
            </a:pPr>
            <a:r>
              <a:rPr lang="en-US" sz="4800" dirty="0" smtClean="0">
                <a:solidFill>
                  <a:schemeClr val="bg1"/>
                </a:solidFill>
              </a:rPr>
              <a:t>   </a:t>
            </a:r>
            <a:r>
              <a:rPr lang="en-US" sz="4800" b="1" dirty="0" smtClean="0">
                <a:solidFill>
                  <a:schemeClr val="bg1"/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Malaria is an infectious disease that is cause by a protozoan parasite.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r>
              <a:rPr lang="en-US" dirty="0"/>
              <a:t> </a:t>
            </a:r>
            <a:r>
              <a:rPr lang="en-US" sz="6600" dirty="0" smtClean="0"/>
              <a:t> </a:t>
            </a:r>
            <a:r>
              <a:rPr lang="en-US" sz="6600" b="1" dirty="0" smtClean="0">
                <a:solidFill>
                  <a:schemeClr val="bg1"/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Plasmodium</a:t>
            </a:r>
            <a:endParaRPr lang="en-US" sz="6600" b="1" dirty="0">
              <a:solidFill>
                <a:schemeClr val="bg1"/>
              </a:solidFill>
              <a:effectLst>
                <a:outerShdw blurRad="50800" dist="50800" dir="5400000" sx="101000" sy="101000" algn="ctr" rotWithShape="0">
                  <a:schemeClr val="tx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5410200"/>
          </a:xfrm>
          <a:solidFill>
            <a:schemeClr val="bg1">
              <a:alpha val="25000"/>
            </a:schemeClr>
          </a:solidFill>
        </p:spPr>
        <p:txBody>
          <a:bodyPr>
            <a:noAutofit/>
          </a:bodyPr>
          <a:lstStyle/>
          <a:p>
            <a:r>
              <a:rPr lang="en-US" sz="3300" b="1" dirty="0" smtClean="0">
                <a:solidFill>
                  <a:schemeClr val="bg1"/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Plasmodium is the name of the parasite that causes the disease Malaria.</a:t>
            </a:r>
          </a:p>
          <a:p>
            <a:r>
              <a:rPr lang="en-US" sz="3300" b="1" dirty="0" smtClean="0">
                <a:solidFill>
                  <a:schemeClr val="bg1"/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The plasmodium parasite feeds off of red blood cells contents. Causing the red blood cell to eventually burst.</a:t>
            </a:r>
          </a:p>
          <a:p>
            <a:r>
              <a:rPr lang="en-US" sz="3300" b="1" dirty="0" smtClean="0">
                <a:solidFill>
                  <a:schemeClr val="bg1"/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The plasmodium parasite enters the human though the bite of a  Anopheles mosquito.</a:t>
            </a:r>
          </a:p>
          <a:p>
            <a:r>
              <a:rPr lang="en-US" sz="3300" b="1" dirty="0" smtClean="0">
                <a:solidFill>
                  <a:schemeClr val="bg1"/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After the plasmodium parasite finishes its cycle in the human it can infect other mosquitoes that bite the infected human.</a:t>
            </a:r>
            <a:endParaRPr lang="en-US" sz="3300" b="1" dirty="0">
              <a:solidFill>
                <a:schemeClr val="bg1"/>
              </a:solidFill>
              <a:effectLst>
                <a:outerShdw blurRad="50800" dist="50800" dir="5400000" sx="101000" sy="101000" algn="ctr" rotWithShape="0">
                  <a:schemeClr val="tx1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sx="101000" sy="101000" algn="tl">
                    <a:srgbClr val="000000"/>
                  </a:outerShdw>
                </a:effectLst>
              </a:rPr>
              <a:t>Symptoms of Malaria</a:t>
            </a:r>
            <a:endParaRPr lang="en-US" sz="6600" b="1" dirty="0">
              <a:solidFill>
                <a:schemeClr val="bg1"/>
              </a:solidFill>
              <a:effectLst>
                <a:outerShdw blurRad="38100" dist="38100" dir="2700000" sx="101000" sy="101000" algn="tl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3429000" cy="5105400"/>
          </a:xfrm>
          <a:solidFill>
            <a:schemeClr val="bg1">
              <a:alpha val="25000"/>
            </a:schemeClr>
          </a:solidFill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Fever</a:t>
            </a:r>
          </a:p>
          <a:p>
            <a:r>
              <a:rPr lang="en-US" sz="4000" b="1" dirty="0" smtClean="0">
                <a:solidFill>
                  <a:schemeClr val="bg1"/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Chills</a:t>
            </a:r>
          </a:p>
          <a:p>
            <a:r>
              <a:rPr lang="en-US" sz="4000" b="1" dirty="0" smtClean="0">
                <a:solidFill>
                  <a:schemeClr val="bg1"/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Headache</a:t>
            </a:r>
          </a:p>
          <a:p>
            <a:r>
              <a:rPr lang="en-US" sz="4000" b="1" dirty="0" smtClean="0">
                <a:solidFill>
                  <a:schemeClr val="bg1"/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Sweats </a:t>
            </a:r>
          </a:p>
          <a:p>
            <a:r>
              <a:rPr lang="en-US" sz="4000" b="1" dirty="0" smtClean="0">
                <a:solidFill>
                  <a:schemeClr val="bg1"/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Fatigue</a:t>
            </a:r>
          </a:p>
          <a:p>
            <a:r>
              <a:rPr lang="en-US" sz="4000" b="1" dirty="0" smtClean="0">
                <a:solidFill>
                  <a:schemeClr val="bg1"/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Nausea and vomiting</a:t>
            </a:r>
            <a:endParaRPr lang="en-US" sz="4000" b="1" dirty="0">
              <a:solidFill>
                <a:schemeClr val="bg1"/>
              </a:solidFill>
              <a:effectLst>
                <a:outerShdw blurRad="50800" dist="50800" dir="5400000" sx="101000" sy="101000" algn="ctr" rotWithShape="0">
                  <a:schemeClr val="tx1"/>
                </a:outerShdw>
              </a:effectLst>
            </a:endParaRPr>
          </a:p>
        </p:txBody>
      </p:sp>
      <p:pic>
        <p:nvPicPr>
          <p:cNvPr id="4098" name="Picture 2" descr="http://upload.wikimedia.org/wikipedia/commons/d/db/Symptoms_of_Malari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1524000"/>
            <a:ext cx="4238625" cy="5089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1000" t="1000" r="1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0" y="2438400"/>
            <a:ext cx="2971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Life Cycle of</a:t>
            </a:r>
          </a:p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</a:rPr>
              <a:t>    Malaria</a:t>
            </a:r>
            <a:endParaRPr lang="en-US" sz="4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1000" t="1000" r="1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5791200" cy="1143000"/>
          </a:xfrm>
          <a:solidFill>
            <a:schemeClr val="bg1">
              <a:alpha val="60000"/>
            </a:schemeClr>
          </a:solidFill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Stages of Malaria</a:t>
            </a:r>
            <a:endParaRPr lang="en-US" sz="6000" b="1" dirty="0">
              <a:solidFill>
                <a:schemeClr val="tx2">
                  <a:lumMod val="75000"/>
                </a:schemeClr>
              </a:solidFill>
              <a:effectLst>
                <a:outerShdw blurRad="50800" dist="50800" dir="5400000" sx="101000" sy="101000" algn="ctr" rotWithShape="0">
                  <a:schemeClr val="tx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543800" cy="4648200"/>
          </a:xfrm>
          <a:solidFill>
            <a:schemeClr val="bg1">
              <a:alpha val="40000"/>
            </a:schemeClr>
          </a:solidFill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Stage 1: Anopheles mosquito inoculates sporozoites into the human host.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Stage 2: The sporozoites then infect liver cells of the host  and mature into schizonts.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Stage 3: The schizonts rupture and release merozoites. 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Stage 4: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 Merozoites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travel through the blood stream to infect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red blood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cells.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1000" t="1000" r="1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6324600" cy="1143000"/>
          </a:xfrm>
          <a:solidFill>
            <a:schemeClr val="bg1">
              <a:alpha val="60000"/>
            </a:schemeClr>
          </a:solidFill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Stages of Malaria</a:t>
            </a:r>
            <a:endParaRPr lang="en-US" sz="6600" b="1" dirty="0">
              <a:solidFill>
                <a:schemeClr val="tx2">
                  <a:lumMod val="75000"/>
                </a:schemeClr>
              </a:solidFill>
              <a:effectLst>
                <a:outerShdw blurRad="50800" dist="50800" dir="5400000" sx="101000" sy="101000" algn="ctr" rotWithShape="0">
                  <a:schemeClr val="tx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848600" cy="4876800"/>
          </a:xfrm>
          <a:solidFill>
            <a:schemeClr val="bg1">
              <a:alpha val="35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Stage 5: In the red blood cells, the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ring stage trophozoites mature into schizonts, which rupture releasing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merozoites.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Stage 6: Some parasites differentiate into sexual erythrocytic stages (gametocytes).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Stage 7: Blood stage parasites are responsible for the clinical manifestations of the disease.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Stage 8: The gametocytes are then ingested by an Anopheles mosquito as it feeds on the infected host.</a:t>
            </a:r>
            <a:endParaRPr lang="en-US" b="1" dirty="0">
              <a:solidFill>
                <a:schemeClr val="tx2">
                  <a:lumMod val="75000"/>
                </a:schemeClr>
              </a:solidFill>
              <a:effectLst>
                <a:outerShdw blurRad="50800" dist="50800" dir="5400000" sx="101000" sy="101000" algn="ctr" rotWithShape="0">
                  <a:schemeClr val="tx1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1000" t="1000" r="1000" b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6477000" cy="1143000"/>
          </a:xfrm>
          <a:solidFill>
            <a:schemeClr val="bg1">
              <a:alpha val="60000"/>
            </a:schemeClr>
          </a:solidFill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Stages of Malaria</a:t>
            </a:r>
            <a:endParaRPr lang="en-US" sz="6600" b="1" dirty="0">
              <a:solidFill>
                <a:schemeClr val="tx2">
                  <a:lumMod val="75000"/>
                </a:schemeClr>
              </a:solidFill>
              <a:effectLst>
                <a:outerShdw blurRad="50800" dist="50800" dir="5400000" sx="101000" sy="101000" algn="ctr" rotWithShape="0">
                  <a:schemeClr val="tx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  <a:solidFill>
            <a:schemeClr val="bg1">
              <a:alpha val="35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Stage 9: The parasites’ multiply in the mosquito which is known as the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sporogonic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 cycle.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Stage 10: While in the mosquito's stomach, the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microgametes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 penetrate the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macrogametes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 generating zygotes.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Stage 11: The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zygotes in turn become motile and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elongated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 which invade the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midgut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 wall of the mosquito where they develop into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oocysts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.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Stage 12: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 The </a:t>
            </a:r>
            <a:r>
              <a:rPr lang="en-US" b="1" dirty="0" err="1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oocysts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 grow, rupture, and release sporozoites , which make their way to the mosquito's salivary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glands and then inoculation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of the sporozoites into a new human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50800" dist="50800" dir="5400000" sx="101000" sy="101000" algn="ctr" rotWithShape="0">
                    <a:schemeClr val="tx1"/>
                  </a:outerShdw>
                </a:effectLst>
              </a:rPr>
              <a:t>host.</a:t>
            </a:r>
            <a:endParaRPr lang="en-US" b="1" dirty="0">
              <a:solidFill>
                <a:schemeClr val="tx2">
                  <a:lumMod val="75000"/>
                </a:schemeClr>
              </a:solidFill>
              <a:effectLst>
                <a:outerShdw blurRad="50800" dist="50800" dir="5400000" sx="101000" sy="101000" algn="ctr" rotWithShape="0">
                  <a:schemeClr val="tx1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Websites</a:t>
            </a:r>
            <a:endParaRPr 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962400"/>
          </a:xfrm>
          <a:solidFill>
            <a:schemeClr val="bg1">
              <a:alpha val="6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hlinkClick r:id="rId4"/>
              </a:rPr>
              <a:t>http://www.medterms.com/script/main/art.asp?articlekey=4255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5"/>
              </a:rPr>
              <a:t>http://en.wikipedia.org/wiki/Malaria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6"/>
              </a:rPr>
              <a:t>http://www.webmd.com/a-to-z-guides/malaria-symptoms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7"/>
              </a:rPr>
              <a:t>http://www.dpd.cdc.gov/dpdx/HTML/Malaria.htm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298</Words>
  <Application>Microsoft Office PowerPoint</Application>
  <PresentationFormat>On-screen Show (4:3)</PresentationFormat>
  <Paragraphs>48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Malaria</vt:lpstr>
      <vt:lpstr>What is Malaria???</vt:lpstr>
      <vt:lpstr>  Plasmodium</vt:lpstr>
      <vt:lpstr>Symptoms of Malaria</vt:lpstr>
      <vt:lpstr>Slide 5</vt:lpstr>
      <vt:lpstr>Stages of Malaria</vt:lpstr>
      <vt:lpstr>Stages of Malaria</vt:lpstr>
      <vt:lpstr>Stages of Malaria</vt:lpstr>
      <vt:lpstr>Websites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Malaria</dc:title>
  <dc:creator>keri</dc:creator>
  <cp:lastModifiedBy>keri</cp:lastModifiedBy>
  <cp:revision>16</cp:revision>
  <dcterms:created xsi:type="dcterms:W3CDTF">2010-04-28T00:07:38Z</dcterms:created>
  <dcterms:modified xsi:type="dcterms:W3CDTF">2010-05-05T14:56:33Z</dcterms:modified>
</cp:coreProperties>
</file>